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4"/>
  </p:sldMasterIdLst>
  <p:handoutMasterIdLst>
    <p:handoutMasterId r:id="rId15"/>
  </p:handoutMasterIdLst>
  <p:sldIdLst>
    <p:sldId id="287" r:id="rId5"/>
    <p:sldId id="289" r:id="rId6"/>
    <p:sldId id="290" r:id="rId7"/>
    <p:sldId id="293" r:id="rId8"/>
    <p:sldId id="292" r:id="rId9"/>
    <p:sldId id="296" r:id="rId10"/>
    <p:sldId id="294" r:id="rId11"/>
    <p:sldId id="297" r:id="rId12"/>
    <p:sldId id="298" r:id="rId13"/>
    <p:sldId id="295" r:id="rId14"/>
  </p:sldIdLst>
  <p:sldSz cx="12192000" cy="6858000"/>
  <p:notesSz cx="6888163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A01C2F-7B8F-58FF-231C-4B33C68A644F}" name="kassgjxjt7@goetheuniversitaet.onmicrosoft.com" initials="k" userId="kassgjxjt7@goetheuniversitaet.onmicrosoft.com" providerId="None"/>
  <p188:author id="{CF70888A-B34C-C119-1D1D-90E510B7CD70}" name="MW" initials="MW" userId="MW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nald.s.larsen@gmail.com" initials="r" lastIdx="1" clrIdx="0">
    <p:extLst>
      <p:ext uri="{19B8F6BF-5375-455C-9EA6-DF929625EA0E}">
        <p15:presenceInfo xmlns:p15="http://schemas.microsoft.com/office/powerpoint/2012/main" userId="89381c6f69a7aad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 varScale="1">
        <p:scale>
          <a:sx n="73" d="100"/>
          <a:sy n="73" d="100"/>
        </p:scale>
        <p:origin x="1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280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7FB268-2581-4429-9A03-D555EB068F7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3D1585-D06A-4616-B7E9-41980A8516E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FD5D270C-AD71-46E6-A5A6-B9B37BC4B257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F2A851-5384-46FE-8C6C-45AFB7CDA5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B1F046-965E-46B3-8F38-1BF59FE5CFE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1698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A433BB8F-7739-4E84-9D14-DC6BE98AAA9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44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1F5CE1F-3A2A-4EDB-95DB-2C47FDE415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6452" y="2222627"/>
            <a:ext cx="8706892" cy="750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the title of your presentation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25EB480-B3F4-4567-B0B3-7D3AA938ECB6}"/>
              </a:ext>
            </a:extLst>
          </p:cNvPr>
          <p:cNvSpPr txBox="1">
            <a:spLocks/>
          </p:cNvSpPr>
          <p:nvPr userDrawn="1"/>
        </p:nvSpPr>
        <p:spPr>
          <a:xfrm>
            <a:off x="246452" y="137159"/>
            <a:ext cx="8706892" cy="13716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2800" dirty="0"/>
              <a:t>19th Annual Meeting of the European Network on Regional </a:t>
            </a:r>
            <a:r>
              <a:rPr lang="en-US" sz="2800" dirty="0" err="1"/>
              <a:t>Labour</a:t>
            </a:r>
            <a:r>
              <a:rPr lang="en-US" sz="2800" dirty="0"/>
              <a:t> Market Monitoring </a:t>
            </a:r>
            <a:endParaRPr lang="en-US" dirty="0"/>
          </a:p>
          <a:p>
            <a:endParaRPr lang="en-US" sz="2400" b="0" dirty="0"/>
          </a:p>
          <a:p>
            <a:r>
              <a:rPr lang="en-US" sz="2400" b="0" dirty="0"/>
              <a:t>Lugano, Switzerland 5. – 6. September 2024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60D059-FEC1-41FA-BAB4-F0D97DDF69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6452" y="3429000"/>
            <a:ext cx="8706892" cy="576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 academic title, first name, last name and position within ENRLMM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91B148-5494-4A77-A84C-2BF42A956B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452" y="4443413"/>
            <a:ext cx="8706892" cy="357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Insert the name of your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1DB112E-6832-47F6-98A5-88DE9AA106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6452" y="4972594"/>
            <a:ext cx="8706892" cy="33813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your country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79BD329-971D-4480-B9CF-DA4D9C0ED569}"/>
              </a:ext>
            </a:extLst>
          </p:cNvPr>
          <p:cNvSpPr txBox="1">
            <a:spLocks/>
          </p:cNvSpPr>
          <p:nvPr userDrawn="1"/>
        </p:nvSpPr>
        <p:spPr>
          <a:xfrm>
            <a:off x="9778904" y="1865363"/>
            <a:ext cx="2029288" cy="3571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1400" b="0" dirty="0">
                <a:solidFill>
                  <a:schemeClr val="tx2"/>
                </a:solidFill>
              </a:rPr>
              <a:t>In partnership with:</a:t>
            </a:r>
            <a:endParaRPr lang="en-US" sz="1100" b="0" dirty="0">
              <a:solidFill>
                <a:schemeClr val="tx2"/>
              </a:solidFill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DC0ACCC5-830E-4F0D-703F-17CC99EAFB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58" b="35594"/>
          <a:stretch>
            <a:fillRect/>
          </a:stretch>
        </p:blipFill>
        <p:spPr bwMode="auto">
          <a:xfrm>
            <a:off x="9778904" y="2804957"/>
            <a:ext cx="2304000" cy="641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5473AFCE-BD19-9DF4-1BB0-AF8D323968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235" y="5811774"/>
            <a:ext cx="1455838" cy="792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2" name="Grafik 11" descr="Ein Bild, das Text, Grafiken, Schrift, Logo enthält.&#10;&#10;Automatisch generierte Beschreibung">
            <a:extLst>
              <a:ext uri="{FF2B5EF4-FFF2-40B4-BE49-F238E27FC236}">
                <a16:creationId xmlns:a16="http://schemas.microsoft.com/office/drawing/2014/main" id="{B1A0C8F5-F28E-4D83-DEFB-8782FFD2EE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772" y="3498281"/>
            <a:ext cx="1624980" cy="76762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FC787FDE-E89B-AF5C-EEE8-7F410EE964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86556" y="4309240"/>
            <a:ext cx="1743075" cy="609600"/>
          </a:xfrm>
          <a:prstGeom prst="rect">
            <a:avLst/>
          </a:prstGeom>
        </p:spPr>
      </p:pic>
      <p:pic>
        <p:nvPicPr>
          <p:cNvPr id="6" name="Grafik 5" descr="Ein Bild, das Text, Schrift, Logo, Grafiken enthält.&#10;&#10;Automatisch generierte Beschreibung">
            <a:extLst>
              <a:ext uri="{FF2B5EF4-FFF2-40B4-BE49-F238E27FC236}">
                <a16:creationId xmlns:a16="http://schemas.microsoft.com/office/drawing/2014/main" id="{58D36BD6-00F8-77CF-95C7-06FDE2256D8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930" y="2112287"/>
            <a:ext cx="1429188" cy="800973"/>
          </a:xfrm>
          <a:prstGeom prst="rect">
            <a:avLst/>
          </a:prstGeom>
        </p:spPr>
      </p:pic>
      <p:pic>
        <p:nvPicPr>
          <p:cNvPr id="8" name="Grafik 7" descr="Ein Bild, das Text, Screenshot, Schrift, Visitenkarte enthält.&#10;&#10;Automatisch generierte Beschreibung">
            <a:extLst>
              <a:ext uri="{FF2B5EF4-FFF2-40B4-BE49-F238E27FC236}">
                <a16:creationId xmlns:a16="http://schemas.microsoft.com/office/drawing/2014/main" id="{9F308512-E035-40D2-DECE-CD6DDF8444B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836" y="4866291"/>
            <a:ext cx="2178414" cy="90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28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-1"/>
            <a:ext cx="9681493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681494" y="0"/>
            <a:ext cx="2510506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0051" y="88831"/>
            <a:ext cx="8935626" cy="137307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Insert your title</a:t>
            </a:r>
          </a:p>
        </p:txBody>
      </p:sp>
      <p:pic>
        <p:nvPicPr>
          <p:cNvPr id="11" name="Picture 10" descr="HD-ShadowLong.png">
            <a:extLst>
              <a:ext uri="{FF2B5EF4-FFF2-40B4-BE49-F238E27FC236}">
                <a16:creationId xmlns:a16="http://schemas.microsoft.com/office/drawing/2014/main" id="{1984B02F-7741-40DE-BA07-961FA275AF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461901"/>
            <a:ext cx="9571443" cy="32116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5EA64DE-1FF1-4B27-97BF-2E75695B0967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3" name="Picture 2" descr="킎খh">
              <a:extLst>
                <a:ext uri="{FF2B5EF4-FFF2-40B4-BE49-F238E27FC236}">
                  <a16:creationId xmlns:a16="http://schemas.microsoft.com/office/drawing/2014/main" id="{C2BA09F0-5B3B-4712-9F80-E6CFC73EFD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feld 7">
              <a:extLst>
                <a:ext uri="{FF2B5EF4-FFF2-40B4-BE49-F238E27FC236}">
                  <a16:creationId xmlns:a16="http://schemas.microsoft.com/office/drawing/2014/main" id="{1E14E94C-8CD9-4AC2-BA7B-65EBEE761964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  <p:pic>
        <p:nvPicPr>
          <p:cNvPr id="15" name="Picture 14" descr="HD-ShadowShort.png">
            <a:extLst>
              <a:ext uri="{FF2B5EF4-FFF2-40B4-BE49-F238E27FC236}">
                <a16:creationId xmlns:a16="http://schemas.microsoft.com/office/drawing/2014/main" id="{5888F627-CC4D-415C-B39D-DE7802DD722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478212"/>
            <a:ext cx="2400456" cy="216041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AAABA5D-EB5B-4C15-99A3-DCD4E39F5FC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10049" y="1756446"/>
            <a:ext cx="8935626" cy="50044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Insert your text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BAC2965-A360-4DE9-8AC4-E3CB8152CE87}"/>
              </a:ext>
            </a:extLst>
          </p:cNvPr>
          <p:cNvSpPr txBox="1">
            <a:spLocks/>
          </p:cNvSpPr>
          <p:nvPr userDrawn="1"/>
        </p:nvSpPr>
        <p:spPr>
          <a:xfrm>
            <a:off x="9791542" y="2253942"/>
            <a:ext cx="2304662" cy="27921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19th Annual Meeting of the European Network on Regional </a:t>
            </a:r>
            <a:r>
              <a:rPr lang="en-US" sz="1800" b="0" dirty="0" err="1">
                <a:solidFill>
                  <a:schemeClr val="tx2">
                    <a:lumMod val="50000"/>
                  </a:schemeClr>
                </a:solidFill>
              </a:rPr>
              <a:t>Labour</a:t>
            </a:r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 Market Monitoring </a:t>
            </a:r>
          </a:p>
          <a:p>
            <a:pPr algn="ctr"/>
            <a:endParaRPr lang="en-US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Lugano,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Switzerland</a:t>
            </a:r>
            <a:endParaRPr lang="it-IT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5 – 6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September</a:t>
            </a:r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 2024</a:t>
            </a:r>
          </a:p>
        </p:txBody>
      </p:sp>
    </p:spTree>
    <p:extLst>
      <p:ext uri="{BB962C8B-B14F-4D97-AF65-F5344CB8AC3E}">
        <p14:creationId xmlns:p14="http://schemas.microsoft.com/office/powerpoint/2010/main" val="2867798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C8816FC-ECC9-4E2C-B76D-0CDEBA67512B}"/>
              </a:ext>
            </a:extLst>
          </p:cNvPr>
          <p:cNvSpPr/>
          <p:nvPr userDrawn="1"/>
        </p:nvSpPr>
        <p:spPr>
          <a:xfrm>
            <a:off x="0" y="0"/>
            <a:ext cx="9681494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79D9C8-F0AC-4035-AB5F-F1329A987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452" y="135240"/>
            <a:ext cx="8706892" cy="12841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The 19th Edition of the Annual Meeting of the European Network on Regional </a:t>
            </a:r>
            <a:r>
              <a:rPr lang="en-US" dirty="0" err="1"/>
              <a:t>Labour</a:t>
            </a:r>
            <a:r>
              <a:rPr lang="en-US" dirty="0"/>
              <a:t> Market Monitoring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33BF84-E170-4E24-BF7E-02468EB45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9393" y="1710564"/>
            <a:ext cx="868395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HD-ShadowLong.png">
            <a:extLst>
              <a:ext uri="{FF2B5EF4-FFF2-40B4-BE49-F238E27FC236}">
                <a16:creationId xmlns:a16="http://schemas.microsoft.com/office/drawing/2014/main" id="{21004AF7-CB4E-4558-B900-883138B3FCA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635637"/>
            <a:ext cx="9571443" cy="321164"/>
          </a:xfrm>
          <a:prstGeom prst="rect">
            <a:avLst/>
          </a:prstGeom>
        </p:spPr>
      </p:pic>
      <p:pic>
        <p:nvPicPr>
          <p:cNvPr id="10" name="Picture 9" descr="HD-ShadowShort.png">
            <a:extLst>
              <a:ext uri="{FF2B5EF4-FFF2-40B4-BE49-F238E27FC236}">
                <a16:creationId xmlns:a16="http://schemas.microsoft.com/office/drawing/2014/main" id="{B740A125-BA67-4F1B-B5CF-D59957EB00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651948"/>
            <a:ext cx="2400456" cy="216041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1E32BB2-CFEB-4A74-9C51-3821D4675383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2" name="Picture 2" descr="킎খh">
              <a:extLst>
                <a:ext uri="{FF2B5EF4-FFF2-40B4-BE49-F238E27FC236}">
                  <a16:creationId xmlns:a16="http://schemas.microsoft.com/office/drawing/2014/main" id="{BFBD542C-418F-44CE-A445-DAF775C326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feld 7">
              <a:extLst>
                <a:ext uri="{FF2B5EF4-FFF2-40B4-BE49-F238E27FC236}">
                  <a16:creationId xmlns:a16="http://schemas.microsoft.com/office/drawing/2014/main" id="{DA9DAAAA-8000-4E1E-B003-DAD34EEC2C47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6743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moreno.baruffini@usi.ch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EF0F8535-37F0-E165-AE18-FEFE6364C3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 dirty="0" err="1"/>
              <a:t>Solving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gaps</a:t>
            </a:r>
            <a:r>
              <a:rPr lang="de-DE" dirty="0"/>
              <a:t> (in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green</a:t>
            </a:r>
            <a:r>
              <a:rPr lang="de-DE" dirty="0"/>
              <a:t> </a:t>
            </a:r>
            <a:r>
              <a:rPr lang="de-DE" dirty="0" err="1"/>
              <a:t>sector</a:t>
            </a:r>
            <a:r>
              <a:rPr lang="de-DE" dirty="0"/>
              <a:t>)</a:t>
            </a:r>
          </a:p>
        </p:txBody>
      </p:sp>
      <p:sp>
        <p:nvSpPr>
          <p:cNvPr id="37" name="Textplatzhalter 36">
            <a:extLst>
              <a:ext uri="{FF2B5EF4-FFF2-40B4-BE49-F238E27FC236}">
                <a16:creationId xmlns:a16="http://schemas.microsoft.com/office/drawing/2014/main" id="{2712324E-5CF5-4D81-8D58-24B3464B7A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err="1"/>
              <a:t>Switzerland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868DB4-4E87-6829-1940-7C0A647854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err="1"/>
              <a:t>Dr.</a:t>
            </a:r>
            <a:r>
              <a:rPr lang="en-GB" dirty="0"/>
              <a:t> Moreno </a:t>
            </a:r>
            <a:r>
              <a:rPr lang="en-GB" dirty="0" err="1"/>
              <a:t>Baruffini</a:t>
            </a:r>
            <a:r>
              <a:rPr lang="en-GB" dirty="0"/>
              <a:t> &amp; </a:t>
            </a:r>
            <a:r>
              <a:rPr lang="en-GB" dirty="0" err="1"/>
              <a:t>Dr.</a:t>
            </a:r>
            <a:r>
              <a:rPr lang="en-GB" dirty="0"/>
              <a:t> Alessandra Motz, </a:t>
            </a:r>
          </a:p>
          <a:p>
            <a:r>
              <a:rPr lang="en-GB" dirty="0"/>
              <a:t>Joint work with </a:t>
            </a:r>
            <a:r>
              <a:rPr lang="en-GB" dirty="0" err="1"/>
              <a:t>Dr.</a:t>
            </a:r>
            <a:r>
              <a:rPr lang="en-GB" dirty="0"/>
              <a:t> </a:t>
            </a:r>
            <a:r>
              <a:rPr lang="en-GB" dirty="0" err="1"/>
              <a:t>Dorit</a:t>
            </a:r>
            <a:r>
              <a:rPr lang="en-GB" dirty="0"/>
              <a:t> </a:t>
            </a:r>
            <a:r>
              <a:rPr lang="en-GB" dirty="0" err="1"/>
              <a:t>Griga</a:t>
            </a:r>
            <a:r>
              <a:rPr lang="en-GB" dirty="0"/>
              <a:t> (SECO)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92101BB-CF76-B001-F82B-D92EE58B2F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Università </a:t>
            </a:r>
            <a:r>
              <a:rPr lang="en-GB" dirty="0" err="1"/>
              <a:t>della</a:t>
            </a:r>
            <a:r>
              <a:rPr lang="en-GB" dirty="0"/>
              <a:t> </a:t>
            </a:r>
            <a:r>
              <a:rPr lang="en-GB" dirty="0" err="1"/>
              <a:t>Svizzera</a:t>
            </a:r>
            <a:r>
              <a:rPr lang="en-GB" dirty="0"/>
              <a:t> </a:t>
            </a:r>
            <a:r>
              <a:rPr lang="en-GB" dirty="0" err="1"/>
              <a:t>Italiana</a:t>
            </a:r>
            <a:r>
              <a:rPr lang="en-GB" dirty="0"/>
              <a:t> (USI)		</a:t>
            </a:r>
          </a:p>
        </p:txBody>
      </p:sp>
    </p:spTree>
    <p:extLst>
      <p:ext uri="{BB962C8B-B14F-4D97-AF65-F5344CB8AC3E}">
        <p14:creationId xmlns:p14="http://schemas.microsoft.com/office/powerpoint/2010/main" val="3817231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Thank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! </a:t>
            </a:r>
            <a:r>
              <a:rPr lang="de-DE" dirty="0">
                <a:sym typeface="Wingdings" panose="05000000000000000000" pitchFamily="2" charset="2"/>
              </a:rPr>
              <a:t>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049" y="5608708"/>
            <a:ext cx="8935626" cy="1152198"/>
          </a:xfrm>
        </p:spPr>
        <p:txBody>
          <a:bodyPr/>
          <a:lstStyle/>
          <a:p>
            <a:r>
              <a:rPr lang="de-DE" dirty="0"/>
              <a:t>Moreno </a:t>
            </a:r>
            <a:r>
              <a:rPr lang="de-DE" dirty="0" err="1"/>
              <a:t>Baruffini</a:t>
            </a:r>
            <a:r>
              <a:rPr lang="de-DE" dirty="0"/>
              <a:t> - </a:t>
            </a:r>
            <a:r>
              <a:rPr lang="de-DE" dirty="0">
                <a:hlinkClick r:id="rId2"/>
              </a:rPr>
              <a:t>moreno.baruffini@usi.ch</a:t>
            </a:r>
            <a:endParaRPr lang="de-DE" dirty="0"/>
          </a:p>
          <a:p>
            <a:r>
              <a:rPr lang="de-DE" dirty="0"/>
              <a:t>Alessandra Motz – </a:t>
            </a:r>
            <a:r>
              <a:rPr lang="de-DE" dirty="0" err="1"/>
              <a:t>alessandra.motz@</a:t>
            </a:r>
            <a:r>
              <a:rPr lang="de-DE" err="1"/>
              <a:t>usi</a:t>
            </a:r>
            <a:r>
              <a:rPr lang="de-DE"/>
              <a:t>.ch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41697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8500" y="1764709"/>
            <a:ext cx="8935626" cy="500446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actually</a:t>
            </a:r>
            <a:r>
              <a:rPr lang="de-DE" dirty="0"/>
              <a:t> a „</a:t>
            </a:r>
            <a:r>
              <a:rPr lang="de-DE" dirty="0" err="1"/>
              <a:t>green</a:t>
            </a:r>
            <a:r>
              <a:rPr lang="de-DE" dirty="0"/>
              <a:t> </a:t>
            </a:r>
            <a:r>
              <a:rPr lang="de-DE" dirty="0" err="1"/>
              <a:t>job</a:t>
            </a:r>
            <a:r>
              <a:rPr lang="de-DE" dirty="0"/>
              <a:t>“ </a:t>
            </a:r>
            <a:r>
              <a:rPr lang="de-DE" dirty="0" err="1"/>
              <a:t>or</a:t>
            </a:r>
            <a:r>
              <a:rPr lang="de-DE" dirty="0"/>
              <a:t> a „</a:t>
            </a:r>
            <a:r>
              <a:rPr lang="de-DE" dirty="0" err="1"/>
              <a:t>green</a:t>
            </a:r>
            <a:r>
              <a:rPr lang="de-DE" dirty="0"/>
              <a:t> </a:t>
            </a:r>
            <a:r>
              <a:rPr lang="de-DE" dirty="0" err="1"/>
              <a:t>skill</a:t>
            </a:r>
            <a:r>
              <a:rPr lang="de-DE" dirty="0"/>
              <a:t>“? </a:t>
            </a:r>
            <a:r>
              <a:rPr lang="de-DE" dirty="0" err="1"/>
              <a:t>No</a:t>
            </a:r>
            <a:r>
              <a:rPr lang="de-DE" dirty="0"/>
              <a:t> operational </a:t>
            </a:r>
            <a:r>
              <a:rPr lang="de-DE" dirty="0" err="1"/>
              <a:t>definition</a:t>
            </a:r>
            <a:r>
              <a:rPr lang="de-DE" dirty="0"/>
              <a:t>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Thus, </a:t>
            </a:r>
            <a:r>
              <a:rPr lang="de-DE" dirty="0" err="1"/>
              <a:t>no</a:t>
            </a:r>
            <a:r>
              <a:rPr lang="de-DE" dirty="0"/>
              <a:t> original </a:t>
            </a:r>
            <a:r>
              <a:rPr lang="de-DE" dirty="0" err="1"/>
              <a:t>assessment</a:t>
            </a:r>
            <a:r>
              <a:rPr lang="de-DE" dirty="0"/>
              <a:t>, and </a:t>
            </a:r>
            <a:r>
              <a:rPr lang="de-DE" dirty="0" err="1"/>
              <a:t>very</a:t>
            </a:r>
            <a:r>
              <a:rPr lang="de-DE" dirty="0"/>
              <a:t> </a:t>
            </a:r>
            <a:r>
              <a:rPr lang="de-DE" dirty="0" err="1"/>
              <a:t>preliminary</a:t>
            </a:r>
            <a:r>
              <a:rPr lang="de-DE" dirty="0"/>
              <a:t> </a:t>
            </a:r>
            <a:r>
              <a:rPr lang="de-DE" dirty="0" err="1"/>
              <a:t>evidence</a:t>
            </a:r>
            <a:r>
              <a:rPr lang="de-DE" dirty="0"/>
              <a:t> </a:t>
            </a:r>
            <a:r>
              <a:rPr lang="de-DE" dirty="0" err="1"/>
              <a:t>exploiting</a:t>
            </a:r>
            <a:r>
              <a:rPr lang="de-DE" dirty="0"/>
              <a:t> </a:t>
            </a:r>
            <a:r>
              <a:rPr lang="de-DE" dirty="0" err="1"/>
              <a:t>difficult</a:t>
            </a:r>
            <a:r>
              <a:rPr lang="de-DE" dirty="0"/>
              <a:t> </a:t>
            </a:r>
            <a:r>
              <a:rPr lang="de-DE" dirty="0" err="1"/>
              <a:t>crosswalks</a:t>
            </a:r>
            <a:r>
              <a:rPr lang="de-DE" dirty="0"/>
              <a:t> </a:t>
            </a:r>
            <a:r>
              <a:rPr lang="de-DE" dirty="0" err="1"/>
              <a:t>across</a:t>
            </a:r>
            <a:r>
              <a:rPr lang="de-DE" dirty="0"/>
              <a:t> </a:t>
            </a:r>
            <a:r>
              <a:rPr lang="de-DE" dirty="0" err="1"/>
              <a:t>exisiting</a:t>
            </a:r>
            <a:r>
              <a:rPr lang="de-DE" dirty="0"/>
              <a:t> </a:t>
            </a:r>
            <a:r>
              <a:rPr lang="de-DE" dirty="0" err="1"/>
              <a:t>datasets</a:t>
            </a:r>
            <a:endParaRPr lang="de-DE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 err="1"/>
              <a:t>How</a:t>
            </a:r>
            <a:r>
              <a:rPr lang="de-DE" dirty="0"/>
              <a:t> do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know</a:t>
            </a:r>
            <a:r>
              <a:rPr lang="de-DE" dirty="0"/>
              <a:t> </a:t>
            </a: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skills</a:t>
            </a:r>
            <a:r>
              <a:rPr lang="de-DE" dirty="0"/>
              <a:t> and </a:t>
            </a:r>
            <a:r>
              <a:rPr lang="de-DE" dirty="0" err="1"/>
              <a:t>jobs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in </a:t>
            </a:r>
            <a:r>
              <a:rPr lang="de-DE" dirty="0" err="1"/>
              <a:t>highest</a:t>
            </a:r>
            <a:r>
              <a:rPr lang="de-DE" dirty="0"/>
              <a:t> </a:t>
            </a:r>
            <a:r>
              <a:rPr lang="de-DE" dirty="0" err="1"/>
              <a:t>demand</a:t>
            </a:r>
            <a:r>
              <a:rPr lang="de-DE" dirty="0"/>
              <a:t> due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ecological</a:t>
            </a:r>
            <a:r>
              <a:rPr lang="de-DE" dirty="0"/>
              <a:t> </a:t>
            </a:r>
            <a:r>
              <a:rPr lang="de-DE" dirty="0" err="1"/>
              <a:t>transition</a:t>
            </a:r>
            <a:r>
              <a:rPr lang="de-DE" dirty="0"/>
              <a:t>?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define</a:t>
            </a:r>
            <a:r>
              <a:rPr lang="de-DE" dirty="0"/>
              <a:t> </a:t>
            </a:r>
            <a:r>
              <a:rPr lang="de-DE" dirty="0" err="1"/>
              <a:t>better</a:t>
            </a:r>
            <a:r>
              <a:rPr lang="de-DE" dirty="0"/>
              <a:t> </a:t>
            </a:r>
            <a:r>
              <a:rPr lang="de-DE" dirty="0" err="1"/>
              <a:t>policies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facilitate</a:t>
            </a:r>
            <a:r>
              <a:rPr lang="de-DE" dirty="0"/>
              <a:t> </a:t>
            </a:r>
            <a:r>
              <a:rPr lang="de-DE" dirty="0" err="1"/>
              <a:t>matching</a:t>
            </a:r>
            <a:r>
              <a:rPr lang="de-DE" dirty="0"/>
              <a:t> and </a:t>
            </a:r>
            <a:r>
              <a:rPr lang="de-DE" dirty="0" err="1"/>
              <a:t>ensure</a:t>
            </a:r>
            <a:r>
              <a:rPr lang="de-DE" dirty="0"/>
              <a:t> an </a:t>
            </a:r>
            <a:r>
              <a:rPr lang="de-DE" dirty="0" err="1"/>
              <a:t>adequate</a:t>
            </a:r>
            <a:r>
              <a:rPr lang="de-DE" dirty="0"/>
              <a:t> </a:t>
            </a:r>
            <a:r>
              <a:rPr lang="de-DE" dirty="0" err="1"/>
              <a:t>labour</a:t>
            </a:r>
            <a:r>
              <a:rPr lang="de-DE" dirty="0"/>
              <a:t> </a:t>
            </a:r>
            <a:r>
              <a:rPr lang="de-DE" dirty="0" err="1"/>
              <a:t>supply</a:t>
            </a:r>
            <a:r>
              <a:rPr lang="de-DE" dirty="0"/>
              <a:t>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Holds </a:t>
            </a:r>
            <a:r>
              <a:rPr lang="de-DE" dirty="0" err="1"/>
              <a:t>for</a:t>
            </a:r>
            <a:r>
              <a:rPr lang="de-DE" dirty="0"/>
              <a:t> „</a:t>
            </a:r>
            <a:r>
              <a:rPr lang="de-DE" dirty="0" err="1"/>
              <a:t>green</a:t>
            </a:r>
            <a:r>
              <a:rPr lang="de-DE" dirty="0"/>
              <a:t> </a:t>
            </a:r>
            <a:r>
              <a:rPr lang="de-DE" dirty="0" err="1"/>
              <a:t>jobs</a:t>
            </a:r>
            <a:r>
              <a:rPr lang="de-DE" dirty="0"/>
              <a:t>“, but also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sectors</a:t>
            </a:r>
            <a:r>
              <a:rPr lang="de-DE" dirty="0"/>
              <a:t>…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Data </a:t>
            </a:r>
            <a:r>
              <a:rPr lang="de-DE" dirty="0" err="1"/>
              <a:t>gaps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„</a:t>
            </a:r>
            <a:r>
              <a:rPr lang="de-DE" dirty="0" err="1"/>
              <a:t>green</a:t>
            </a:r>
            <a:r>
              <a:rPr lang="de-DE" dirty="0"/>
              <a:t> </a:t>
            </a:r>
            <a:r>
              <a:rPr lang="de-DE" dirty="0" err="1"/>
              <a:t>economy</a:t>
            </a:r>
            <a:r>
              <a:rPr lang="de-DE" dirty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39543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An original </a:t>
            </a:r>
            <a:r>
              <a:rPr lang="de-DE" dirty="0" err="1"/>
              <a:t>survey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Pilot </a:t>
            </a:r>
            <a:r>
              <a:rPr lang="de-DE" dirty="0" err="1"/>
              <a:t>survey</a:t>
            </a:r>
            <a:r>
              <a:rPr lang="de-DE" dirty="0"/>
              <a:t> </a:t>
            </a:r>
            <a:r>
              <a:rPr lang="de-DE" dirty="0" err="1"/>
              <a:t>distributed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a sample </a:t>
            </a:r>
            <a:r>
              <a:rPr lang="de-DE" dirty="0" err="1"/>
              <a:t>of</a:t>
            </a:r>
            <a:r>
              <a:rPr lang="de-DE" dirty="0"/>
              <a:t> Swiss </a:t>
            </a:r>
            <a:r>
              <a:rPr lang="de-DE" dirty="0" err="1"/>
              <a:t>firms</a:t>
            </a:r>
            <a:r>
              <a:rPr lang="de-DE" dirty="0"/>
              <a:t> in March 2024, n = 13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 err="1"/>
              <a:t>Sectors</a:t>
            </a:r>
            <a:r>
              <a:rPr lang="de-DE" dirty="0"/>
              <a:t>: </a:t>
            </a:r>
            <a:r>
              <a:rPr lang="de-DE" dirty="0" err="1"/>
              <a:t>electricity</a:t>
            </a:r>
            <a:r>
              <a:rPr lang="de-DE" dirty="0"/>
              <a:t> </a:t>
            </a:r>
            <a:r>
              <a:rPr lang="de-DE" dirty="0" err="1"/>
              <a:t>generation</a:t>
            </a:r>
            <a:r>
              <a:rPr lang="de-DE" dirty="0"/>
              <a:t>, </a:t>
            </a:r>
            <a:r>
              <a:rPr lang="de-DE" dirty="0" err="1"/>
              <a:t>supply</a:t>
            </a:r>
            <a:r>
              <a:rPr lang="de-DE" dirty="0"/>
              <a:t>, </a:t>
            </a:r>
            <a:r>
              <a:rPr lang="de-DE" dirty="0" err="1"/>
              <a:t>grids</a:t>
            </a:r>
            <a:r>
              <a:rPr lang="de-DE" dirty="0"/>
              <a:t>; </a:t>
            </a:r>
            <a:r>
              <a:rPr lang="de-DE" dirty="0" err="1"/>
              <a:t>installation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renewable-based</a:t>
            </a:r>
            <a:r>
              <a:rPr lang="de-DE" dirty="0"/>
              <a:t> </a:t>
            </a:r>
            <a:r>
              <a:rPr lang="de-DE" dirty="0" err="1"/>
              <a:t>facilities</a:t>
            </a:r>
            <a:r>
              <a:rPr lang="de-DE" dirty="0"/>
              <a:t>, </a:t>
            </a:r>
            <a:r>
              <a:rPr lang="de-DE" dirty="0" err="1"/>
              <a:t>building</a:t>
            </a:r>
            <a:r>
              <a:rPr lang="de-DE" dirty="0"/>
              <a:t> </a:t>
            </a:r>
            <a:r>
              <a:rPr lang="de-DE" dirty="0" err="1"/>
              <a:t>renovation</a:t>
            </a:r>
            <a:r>
              <a:rPr lang="de-DE" dirty="0"/>
              <a:t> and </a:t>
            </a:r>
            <a:r>
              <a:rPr lang="de-DE" dirty="0" err="1"/>
              <a:t>efficiency</a:t>
            </a:r>
            <a:r>
              <a:rPr lang="de-DE" dirty="0"/>
              <a:t>, </a:t>
            </a:r>
            <a:r>
              <a:rPr lang="de-DE" dirty="0" err="1"/>
              <a:t>electric</a:t>
            </a:r>
            <a:r>
              <a:rPr lang="de-DE" dirty="0"/>
              <a:t> </a:t>
            </a:r>
            <a:r>
              <a:rPr lang="de-DE" dirty="0" err="1"/>
              <a:t>vehicles</a:t>
            </a:r>
            <a:r>
              <a:rPr lang="de-DE" dirty="0"/>
              <a:t>, </a:t>
            </a:r>
            <a:r>
              <a:rPr lang="de-DE" dirty="0" err="1"/>
              <a:t>services</a:t>
            </a:r>
            <a:endParaRPr lang="de-DE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Questions:</a:t>
            </a:r>
          </a:p>
          <a:p>
            <a:pPr marL="1077913" indent="-361950">
              <a:buFont typeface="Arial" panose="020B0604020202020204" pitchFamily="34" charset="0"/>
              <a:buChar char="•"/>
            </a:pPr>
            <a:r>
              <a:rPr lang="de-DE" dirty="0" err="1"/>
              <a:t>Nr</a:t>
            </a:r>
            <a:r>
              <a:rPr lang="de-DE" dirty="0"/>
              <a:t> and </a:t>
            </a:r>
            <a:r>
              <a:rPr lang="de-DE" dirty="0" err="1"/>
              <a:t>kind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vacancies</a:t>
            </a:r>
            <a:endParaRPr lang="de-DE" dirty="0"/>
          </a:p>
          <a:p>
            <a:pPr marL="1077913" indent="-361950">
              <a:buFont typeface="Arial" panose="020B0604020202020204" pitchFamily="34" charset="0"/>
              <a:buChar char="•"/>
            </a:pPr>
            <a:r>
              <a:rPr lang="de-DE" dirty="0" err="1"/>
              <a:t>Strategies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solve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shortage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skilled</a:t>
            </a:r>
            <a:r>
              <a:rPr lang="de-DE" dirty="0"/>
              <a:t> </a:t>
            </a:r>
            <a:r>
              <a:rPr lang="de-DE" dirty="0" err="1"/>
              <a:t>vs</a:t>
            </a:r>
            <a:r>
              <a:rPr lang="de-DE" dirty="0"/>
              <a:t> </a:t>
            </a:r>
            <a:r>
              <a:rPr lang="de-DE" dirty="0" err="1"/>
              <a:t>unskilled</a:t>
            </a:r>
            <a:r>
              <a:rPr lang="de-DE" dirty="0"/>
              <a:t> </a:t>
            </a:r>
            <a:r>
              <a:rPr lang="de-DE" dirty="0" err="1"/>
              <a:t>workers</a:t>
            </a:r>
            <a:endParaRPr lang="de-DE" dirty="0"/>
          </a:p>
          <a:p>
            <a:pPr marL="1077913" indent="-361950">
              <a:buFont typeface="Arial" panose="020B0604020202020204" pitchFamily="34" charset="0"/>
              <a:buChar char="•"/>
            </a:pPr>
            <a:r>
              <a:rPr lang="de-DE" dirty="0"/>
              <a:t>Outlook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next</a:t>
            </a:r>
            <a:r>
              <a:rPr lang="de-DE" dirty="0"/>
              <a:t> 5 </a:t>
            </a:r>
            <a:r>
              <a:rPr lang="de-DE" dirty="0" err="1"/>
              <a:t>years</a:t>
            </a:r>
            <a:endParaRPr lang="de-DE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26191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Preliminary</a:t>
            </a:r>
            <a:r>
              <a:rPr lang="de-DE" dirty="0"/>
              <a:t> </a:t>
            </a:r>
            <a:r>
              <a:rPr lang="de-DE" dirty="0" err="1"/>
              <a:t>evidence</a:t>
            </a:r>
            <a:r>
              <a:rPr lang="de-DE" dirty="0"/>
              <a:t>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62%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firms</a:t>
            </a:r>
            <a:r>
              <a:rPr lang="de-DE" dirty="0"/>
              <a:t> lack </a:t>
            </a:r>
            <a:r>
              <a:rPr lang="de-DE" dirty="0" err="1"/>
              <a:t>workers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upper</a:t>
            </a:r>
            <a:r>
              <a:rPr lang="de-DE" dirty="0"/>
              <a:t> </a:t>
            </a:r>
            <a:r>
              <a:rPr lang="de-DE" dirty="0" err="1"/>
              <a:t>secondary</a:t>
            </a:r>
            <a:r>
              <a:rPr lang="de-DE" dirty="0"/>
              <a:t> </a:t>
            </a:r>
            <a:r>
              <a:rPr lang="de-DE" dirty="0" err="1"/>
              <a:t>education</a:t>
            </a:r>
            <a:r>
              <a:rPr lang="de-DE" dirty="0"/>
              <a:t>, 54%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tertiary</a:t>
            </a:r>
            <a:r>
              <a:rPr lang="de-DE" dirty="0"/>
              <a:t> </a:t>
            </a:r>
            <a:r>
              <a:rPr lang="de-DE" dirty="0" err="1"/>
              <a:t>education</a:t>
            </a:r>
            <a:endParaRPr lang="de-DE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Technical </a:t>
            </a:r>
            <a:r>
              <a:rPr lang="de-DE" dirty="0" err="1"/>
              <a:t>workers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in </a:t>
            </a:r>
            <a:r>
              <a:rPr lang="de-DE" dirty="0" err="1"/>
              <a:t>highest</a:t>
            </a:r>
            <a:r>
              <a:rPr lang="de-DE" dirty="0"/>
              <a:t> </a:t>
            </a:r>
            <a:r>
              <a:rPr lang="de-DE" dirty="0" err="1"/>
              <a:t>demand</a:t>
            </a:r>
            <a:r>
              <a:rPr lang="de-DE" dirty="0"/>
              <a:t>, </a:t>
            </a:r>
            <a:r>
              <a:rPr lang="de-DE" dirty="0" err="1"/>
              <a:t>followed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ICT </a:t>
            </a:r>
            <a:r>
              <a:rPr lang="de-DE" dirty="0" err="1"/>
              <a:t>professionals</a:t>
            </a:r>
            <a:r>
              <a:rPr lang="de-DE" dirty="0"/>
              <a:t> and </a:t>
            </a:r>
            <a:r>
              <a:rPr lang="de-DE" dirty="0" err="1"/>
              <a:t>researchers</a:t>
            </a:r>
            <a:r>
              <a:rPr lang="de-DE" dirty="0"/>
              <a:t> &amp; </a:t>
            </a:r>
            <a:r>
              <a:rPr lang="de-DE" dirty="0" err="1"/>
              <a:t>engineers</a:t>
            </a:r>
            <a:endParaRPr lang="de-DE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 err="1"/>
              <a:t>Hiring</a:t>
            </a:r>
            <a:r>
              <a:rPr lang="de-DE" dirty="0"/>
              <a:t> </a:t>
            </a:r>
            <a:r>
              <a:rPr lang="de-DE" dirty="0" err="1"/>
              <a:t>workers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tertiary</a:t>
            </a:r>
            <a:r>
              <a:rPr lang="de-DE" dirty="0"/>
              <a:t> </a:t>
            </a:r>
            <a:r>
              <a:rPr lang="de-DE" dirty="0" err="1"/>
              <a:t>education</a:t>
            </a:r>
            <a:r>
              <a:rPr lang="de-DE" dirty="0"/>
              <a:t> </a:t>
            </a:r>
            <a:r>
              <a:rPr lang="de-DE" dirty="0" err="1"/>
              <a:t>requires</a:t>
            </a:r>
            <a:r>
              <a:rPr lang="de-DE" dirty="0"/>
              <a:t> not </a:t>
            </a:r>
            <a:r>
              <a:rPr lang="de-DE" dirty="0" err="1"/>
              <a:t>less</a:t>
            </a:r>
            <a:r>
              <a:rPr lang="de-DE" dirty="0"/>
              <a:t> </a:t>
            </a:r>
            <a:r>
              <a:rPr lang="de-DE" dirty="0" err="1"/>
              <a:t>than</a:t>
            </a:r>
            <a:r>
              <a:rPr lang="de-DE" dirty="0"/>
              <a:t> 2-3 </a:t>
            </a:r>
            <a:r>
              <a:rPr lang="de-DE" dirty="0" err="1"/>
              <a:t>months</a:t>
            </a:r>
            <a:r>
              <a:rPr lang="de-DE" dirty="0"/>
              <a:t>, </a:t>
            </a:r>
            <a:r>
              <a:rPr lang="de-DE" dirty="0" err="1"/>
              <a:t>easily</a:t>
            </a:r>
            <a:r>
              <a:rPr lang="de-DE" dirty="0"/>
              <a:t> </a:t>
            </a:r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than</a:t>
            </a:r>
            <a:r>
              <a:rPr lang="de-DE" dirty="0"/>
              <a:t> 6 </a:t>
            </a:r>
            <a:r>
              <a:rPr lang="de-DE" dirty="0" err="1"/>
              <a:t>months</a:t>
            </a:r>
            <a:endParaRPr lang="de-DE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 err="1"/>
              <a:t>Hiring</a:t>
            </a:r>
            <a:r>
              <a:rPr lang="de-DE" dirty="0"/>
              <a:t> </a:t>
            </a:r>
            <a:r>
              <a:rPr lang="de-DE" dirty="0" err="1"/>
              <a:t>apprentices</a:t>
            </a:r>
            <a:r>
              <a:rPr lang="de-DE" dirty="0"/>
              <a:t> and </a:t>
            </a:r>
            <a:r>
              <a:rPr lang="de-DE" dirty="0" err="1"/>
              <a:t>workers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neighbouring</a:t>
            </a:r>
            <a:r>
              <a:rPr lang="de-DE" dirty="0"/>
              <a:t> </a:t>
            </a:r>
            <a:r>
              <a:rPr lang="de-DE" dirty="0" err="1"/>
              <a:t>sectors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effective</a:t>
            </a:r>
            <a:endParaRPr lang="de-DE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 err="1"/>
              <a:t>Hiring</a:t>
            </a:r>
            <a:r>
              <a:rPr lang="de-DE" dirty="0"/>
              <a:t> </a:t>
            </a:r>
            <a:r>
              <a:rPr lang="de-DE" dirty="0" err="1"/>
              <a:t>people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abroad</a:t>
            </a:r>
            <a:r>
              <a:rPr lang="de-DE" dirty="0"/>
              <a:t> (</a:t>
            </a:r>
            <a:r>
              <a:rPr lang="de-DE" dirty="0" err="1"/>
              <a:t>commuters</a:t>
            </a:r>
            <a:r>
              <a:rPr lang="de-DE" dirty="0"/>
              <a:t>, </a:t>
            </a:r>
            <a:r>
              <a:rPr lang="de-DE" dirty="0" err="1"/>
              <a:t>immigrants</a:t>
            </a:r>
            <a:r>
              <a:rPr lang="de-DE" dirty="0"/>
              <a:t>, </a:t>
            </a:r>
            <a:r>
              <a:rPr lang="de-DE" dirty="0" err="1"/>
              <a:t>refugees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asylum</a:t>
            </a:r>
            <a:r>
              <a:rPr lang="de-DE" dirty="0"/>
              <a:t> </a:t>
            </a:r>
            <a:r>
              <a:rPr lang="de-DE" dirty="0" err="1"/>
              <a:t>seekrs</a:t>
            </a:r>
            <a:r>
              <a:rPr lang="de-DE" dirty="0"/>
              <a:t>) </a:t>
            </a:r>
            <a:r>
              <a:rPr lang="de-DE" dirty="0" err="1"/>
              <a:t>less</a:t>
            </a:r>
            <a:r>
              <a:rPr lang="de-DE" dirty="0"/>
              <a:t> </a:t>
            </a:r>
            <a:r>
              <a:rPr lang="de-DE" dirty="0" err="1"/>
              <a:t>effective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74166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What</a:t>
            </a:r>
            <a:r>
              <a:rPr lang="de-DE" dirty="0"/>
              <a:t> do </a:t>
            </a:r>
            <a:r>
              <a:rPr lang="de-DE" dirty="0" err="1"/>
              <a:t>firms</a:t>
            </a:r>
            <a:r>
              <a:rPr lang="de-DE" dirty="0"/>
              <a:t> do </a:t>
            </a:r>
            <a:br>
              <a:rPr lang="de-DE" dirty="0"/>
            </a:b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solve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shortage</a:t>
            </a:r>
            <a:r>
              <a:rPr lang="de-DE" dirty="0"/>
              <a:t>?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1906AB75-4BAC-690F-C4AF-173CBF464548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53193" y="1770278"/>
            <a:ext cx="8615789" cy="491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5119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Do </a:t>
            </a:r>
            <a:r>
              <a:rPr lang="de-DE" dirty="0" err="1"/>
              <a:t>these</a:t>
            </a:r>
            <a:r>
              <a:rPr lang="de-DE" dirty="0"/>
              <a:t> </a:t>
            </a:r>
            <a:r>
              <a:rPr lang="de-DE" dirty="0" err="1"/>
              <a:t>strategies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?</a:t>
            </a:r>
          </a:p>
        </p:txBody>
      </p:sp>
      <p:pic>
        <p:nvPicPr>
          <p:cNvPr id="7" name="Segnaposto contenuto 6">
            <a:extLst>
              <a:ext uri="{FF2B5EF4-FFF2-40B4-BE49-F238E27FC236}">
                <a16:creationId xmlns:a16="http://schemas.microsoft.com/office/drawing/2014/main" id="{F64721C2-7A97-0917-BCD4-05558EA809F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 rotWithShape="1">
          <a:blip r:embed="rId2"/>
          <a:srcRect t="6665"/>
          <a:stretch/>
        </p:blipFill>
        <p:spPr>
          <a:xfrm>
            <a:off x="110050" y="1730455"/>
            <a:ext cx="8873015" cy="497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347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5 </a:t>
            </a:r>
            <a:r>
              <a:rPr lang="de-DE" dirty="0" err="1"/>
              <a:t>year</a:t>
            </a:r>
            <a:r>
              <a:rPr lang="de-DE" dirty="0"/>
              <a:t> </a:t>
            </a:r>
            <a:r>
              <a:rPr lang="de-DE" dirty="0" err="1"/>
              <a:t>outlook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shortage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049" y="1726387"/>
            <a:ext cx="8935626" cy="5034519"/>
          </a:xfrm>
        </p:spPr>
        <p:txBody>
          <a:bodyPr/>
          <a:lstStyle/>
          <a:p>
            <a:r>
              <a:rPr lang="de-DE" dirty="0"/>
              <a:t>„</a:t>
            </a:r>
            <a:r>
              <a:rPr lang="en-US" dirty="0"/>
              <a:t>How do you think that the shortage of skilled/unskilled workers will evolve over the next 5 years?”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shortage seems here to stay…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de-DE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186604A5-B850-C451-B69A-6B0B610683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5017" y="2796955"/>
            <a:ext cx="5285690" cy="274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730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A </a:t>
            </a:r>
            <a:r>
              <a:rPr lang="de-DE" dirty="0" err="1"/>
              <a:t>research</a:t>
            </a:r>
            <a:r>
              <a:rPr lang="de-DE" dirty="0"/>
              <a:t> </a:t>
            </a:r>
            <a:r>
              <a:rPr lang="de-DE" dirty="0" err="1"/>
              <a:t>agenda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need</a:t>
            </a:r>
            <a:r>
              <a:rPr lang="de-DE" dirty="0"/>
              <a:t> </a:t>
            </a:r>
            <a:r>
              <a:rPr lang="de-DE" dirty="0" err="1"/>
              <a:t>tools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Monitor </a:t>
            </a:r>
            <a:r>
              <a:rPr lang="de-DE" dirty="0" err="1"/>
              <a:t>labour</a:t>
            </a:r>
            <a:r>
              <a:rPr lang="de-DE" dirty="0"/>
              <a:t> and </a:t>
            </a:r>
            <a:r>
              <a:rPr lang="de-DE" dirty="0" err="1"/>
              <a:t>skills</a:t>
            </a:r>
            <a:r>
              <a:rPr lang="de-DE" dirty="0"/>
              <a:t> </a:t>
            </a:r>
            <a:r>
              <a:rPr lang="de-DE" dirty="0" err="1"/>
              <a:t>shortages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relevant </a:t>
            </a:r>
            <a:r>
              <a:rPr lang="de-DE" dirty="0" err="1"/>
              <a:t>sectors</a:t>
            </a:r>
            <a:endParaRPr lang="de-DE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Monitor and </a:t>
            </a:r>
            <a:r>
              <a:rPr lang="de-DE" dirty="0" err="1"/>
              <a:t>evaluate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strategies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firms</a:t>
            </a:r>
            <a:r>
              <a:rPr lang="de-DE" dirty="0"/>
              <a:t> </a:t>
            </a:r>
            <a:r>
              <a:rPr lang="de-DE" dirty="0" err="1"/>
              <a:t>undertake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solve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shortage</a:t>
            </a:r>
            <a:endParaRPr lang="de-DE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Design </a:t>
            </a:r>
            <a:r>
              <a:rPr lang="de-DE" dirty="0" err="1"/>
              <a:t>better</a:t>
            </a:r>
            <a:r>
              <a:rPr lang="de-DE" dirty="0"/>
              <a:t> </a:t>
            </a:r>
            <a:r>
              <a:rPr lang="de-DE" dirty="0" err="1"/>
              <a:t>policies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facilitate</a:t>
            </a:r>
            <a:r>
              <a:rPr lang="de-DE" dirty="0"/>
              <a:t> </a:t>
            </a:r>
            <a:r>
              <a:rPr lang="de-DE" dirty="0" err="1"/>
              <a:t>matching</a:t>
            </a:r>
            <a:r>
              <a:rPr lang="de-DE" dirty="0"/>
              <a:t>, </a:t>
            </a:r>
            <a:r>
              <a:rPr lang="de-DE" dirty="0" err="1"/>
              <a:t>exploit</a:t>
            </a:r>
            <a:r>
              <a:rPr lang="de-DE" dirty="0"/>
              <a:t> </a:t>
            </a:r>
            <a:r>
              <a:rPr lang="de-DE" dirty="0" err="1"/>
              <a:t>untapped</a:t>
            </a:r>
            <a:r>
              <a:rPr lang="de-DE" dirty="0"/>
              <a:t> </a:t>
            </a:r>
            <a:r>
              <a:rPr lang="de-DE" dirty="0" err="1"/>
              <a:t>potentials</a:t>
            </a:r>
            <a:r>
              <a:rPr lang="de-DE" dirty="0"/>
              <a:t>, and </a:t>
            </a:r>
            <a:r>
              <a:rPr lang="de-DE" dirty="0" err="1"/>
              <a:t>ensure</a:t>
            </a:r>
            <a:r>
              <a:rPr lang="de-DE" dirty="0"/>
              <a:t> an </a:t>
            </a:r>
            <a:r>
              <a:rPr lang="de-DE" dirty="0" err="1"/>
              <a:t>adequate</a:t>
            </a:r>
            <a:r>
              <a:rPr lang="de-DE" dirty="0"/>
              <a:t> </a:t>
            </a:r>
            <a:r>
              <a:rPr lang="de-DE" dirty="0" err="1"/>
              <a:t>labour</a:t>
            </a:r>
            <a:r>
              <a:rPr lang="de-DE" dirty="0"/>
              <a:t> </a:t>
            </a:r>
            <a:r>
              <a:rPr lang="de-DE" dirty="0" err="1"/>
              <a:t>supply</a:t>
            </a:r>
            <a:endParaRPr lang="de-DE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564907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about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surveys</a:t>
            </a:r>
            <a:r>
              <a:rPr lang="de-DE" dirty="0"/>
              <a:t>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Pros and </a:t>
            </a:r>
            <a:r>
              <a:rPr lang="de-DE" dirty="0" err="1"/>
              <a:t>cons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surveys</a:t>
            </a:r>
            <a:r>
              <a:rPr lang="de-DE" dirty="0"/>
              <a:t>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 err="1"/>
              <a:t>Matching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„traditional“ </a:t>
            </a:r>
            <a:r>
              <a:rPr lang="de-DE" dirty="0" err="1"/>
              <a:t>datasets</a:t>
            </a:r>
            <a:r>
              <a:rPr lang="de-DE" dirty="0"/>
              <a:t>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Who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organise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survey</a:t>
            </a:r>
            <a:r>
              <a:rPr lang="de-DE" dirty="0"/>
              <a:t>? And </a:t>
            </a:r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distributed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ensure</a:t>
            </a:r>
            <a:r>
              <a:rPr lang="de-DE" dirty="0"/>
              <a:t> </a:t>
            </a:r>
            <a:r>
              <a:rPr lang="de-DE" dirty="0" err="1"/>
              <a:t>representativeness</a:t>
            </a:r>
            <a:r>
              <a:rPr lang="de-DE" dirty="0"/>
              <a:t>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questions</a:t>
            </a:r>
            <a:r>
              <a:rPr lang="de-DE" dirty="0"/>
              <a:t> </a:t>
            </a:r>
            <a:r>
              <a:rPr lang="de-DE" dirty="0" err="1"/>
              <a:t>should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included</a:t>
            </a:r>
            <a:r>
              <a:rPr lang="de-DE" dirty="0"/>
              <a:t>? </a:t>
            </a: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about</a:t>
            </a:r>
            <a:r>
              <a:rPr lang="de-DE" dirty="0"/>
              <a:t> a </a:t>
            </a:r>
            <a:r>
              <a:rPr lang="de-DE" dirty="0" err="1"/>
              <a:t>scientific</a:t>
            </a:r>
            <a:r>
              <a:rPr lang="de-DE" dirty="0"/>
              <a:t> </a:t>
            </a:r>
            <a:r>
              <a:rPr lang="de-DE" dirty="0" err="1"/>
              <a:t>commitee</a:t>
            </a:r>
            <a:r>
              <a:rPr lang="de-DE" dirty="0"/>
              <a:t>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… Any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idea</a:t>
            </a:r>
            <a:r>
              <a:rPr lang="de-DE" dirty="0"/>
              <a:t>? </a:t>
            </a:r>
            <a:r>
              <a:rPr lang="de-DE" dirty="0">
                <a:sym typeface="Wingdings" panose="05000000000000000000" pitchFamily="2" charset="2"/>
              </a:rPr>
              <a:t>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9102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A786F4D3521C947A13764588761BDFD" ma:contentTypeVersion="13" ma:contentTypeDescription="Ein neues Dokument erstellen." ma:contentTypeScope="" ma:versionID="19c55e26425c36d25f2885635c132951">
  <xsd:schema xmlns:xsd="http://www.w3.org/2001/XMLSchema" xmlns:xs="http://www.w3.org/2001/XMLSchema" xmlns:p="http://schemas.microsoft.com/office/2006/metadata/properties" xmlns:ns2="62366948-6865-4f5e-9e13-175c864d6460" xmlns:ns3="b60ce84f-f280-4667-9800-e3f576e2a563" targetNamespace="http://schemas.microsoft.com/office/2006/metadata/properties" ma:root="true" ma:fieldsID="ff6bc6a7c77e7a478956928e1d70d72d" ns2:_="" ns3:_="">
    <xsd:import namespace="62366948-6865-4f5e-9e13-175c864d6460"/>
    <xsd:import namespace="b60ce84f-f280-4667-9800-e3f576e2a5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366948-6865-4f5e-9e13-175c864d64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85d66e8a-b612-4457-adbc-74bf8204e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0ce84f-f280-4667-9800-e3f576e2a56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c56780-86c1-413c-9fe6-1747b3b964a4}" ma:internalName="TaxCatchAll" ma:showField="CatchAllData" ma:web="b60ce84f-f280-4667-9800-e3f576e2a5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0ce84f-f280-4667-9800-e3f576e2a563" xsi:nil="true"/>
    <lcf76f155ced4ddcb4097134ff3c332f xmlns="62366948-6865-4f5e-9e13-175c864d646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04DF3C6-2793-4481-929B-A0395C7E912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2D1822C-BD73-4086-B6F1-801F42C942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366948-6865-4f5e-9e13-175c864d6460"/>
    <ds:schemaRef ds:uri="b60ce84f-f280-4667-9800-e3f576e2a5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1D17F8E-3CB6-4F1A-AB1C-C0FA346E23D7}">
  <ds:schemaRefs>
    <ds:schemaRef ds:uri="http://purl.org/dc/dcmitype/"/>
    <ds:schemaRef ds:uri="b60ce84f-f280-4667-9800-e3f576e2a563"/>
    <ds:schemaRef ds:uri="http://schemas.microsoft.com/office/2006/documentManagement/types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2366948-6865-4f5e-9e13-175c864d6460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</TotalTime>
  <Words>441</Words>
  <Application>Microsoft Office PowerPoint</Application>
  <PresentationFormat>Widescreen</PresentationFormat>
  <Paragraphs>54</Paragraphs>
  <Slides>10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4" baseType="lpstr">
      <vt:lpstr>Arial</vt:lpstr>
      <vt:lpstr>Calibri</vt:lpstr>
      <vt:lpstr>Wingdings</vt:lpstr>
      <vt:lpstr>Custom Design</vt:lpstr>
      <vt:lpstr>Presentazione standard di PowerPoint</vt:lpstr>
      <vt:lpstr>Data gaps for the „green economy“</vt:lpstr>
      <vt:lpstr>An original survey</vt:lpstr>
      <vt:lpstr>Preliminary evidence </vt:lpstr>
      <vt:lpstr>What do firms do  to solve the shortage?</vt:lpstr>
      <vt:lpstr>Do these strategies work?</vt:lpstr>
      <vt:lpstr>5 year outlook for the shortage</vt:lpstr>
      <vt:lpstr>A research agenda</vt:lpstr>
      <vt:lpstr>What about using surveys?</vt:lpstr>
      <vt:lpstr>Thank you! 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Ciprian Panzaru</dc:creator>
  <cp:lastModifiedBy>Alessandra Motz</cp:lastModifiedBy>
  <cp:revision>94</cp:revision>
  <cp:lastPrinted>2022-08-18T12:34:37Z</cp:lastPrinted>
  <dcterms:created xsi:type="dcterms:W3CDTF">2021-07-14T07:03:25Z</dcterms:created>
  <dcterms:modified xsi:type="dcterms:W3CDTF">2024-09-02T13:07:43Z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0x0101005A786F4D3521C947A13764588761BDFD</vt:lpwstr>
  </property>
  <property fmtid="{D5CDD505-2E9C-101B-9397-08002B2CF9AE}" pid="3" name="MediaServiceImageTags">
    <vt:lpwstr/>
  </property>
</Properties>
</file>